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63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Travis" initials="MT" lastIdx="2" clrIdx="0">
    <p:extLst>
      <p:ext uri="{19B8F6BF-5375-455C-9EA6-DF929625EA0E}">
        <p15:presenceInfo xmlns:p15="http://schemas.microsoft.com/office/powerpoint/2012/main" userId="Melissa Trav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4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1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8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9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0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237F-FFDE-4FE3-92E5-DA08EAB92405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83E2-1827-4638-A6B8-34B01ED19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g-w.com/hom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90043" y="3695587"/>
            <a:ext cx="45256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HelveticaLTStd-Roman"/>
              </a:rPr>
              <a:t>Log into your Institution’s </a:t>
            </a:r>
            <a:br>
              <a:rPr lang="en-US" sz="2000" dirty="0">
                <a:latin typeface="HelveticaLTStd-Roman"/>
              </a:rPr>
            </a:br>
            <a:r>
              <a:rPr lang="en-US" sz="2000" dirty="0">
                <a:latin typeface="HelveticaLTStd-Roman"/>
              </a:rPr>
              <a:t>Learning Management System (</a:t>
            </a:r>
            <a:r>
              <a:rPr lang="en-US" sz="2000" dirty="0" err="1">
                <a:latin typeface="HelveticaLTStd-Roman"/>
              </a:rPr>
              <a:t>LMS</a:t>
            </a:r>
            <a:r>
              <a:rPr lang="en-US" sz="2000" dirty="0">
                <a:latin typeface="HelveticaLTStd-Roman"/>
              </a:rPr>
              <a:t>)</a:t>
            </a:r>
            <a:endParaRPr lang="en-US" sz="2000" dirty="0">
              <a:solidFill>
                <a:srgbClr val="000000"/>
              </a:solidFill>
              <a:latin typeface="HelveticaLTStd-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1" cy="1839381"/>
            <a:chOff x="0" y="0"/>
            <a:chExt cx="9144001" cy="1839381"/>
          </a:xfrm>
        </p:grpSpPr>
        <p:sp>
          <p:nvSpPr>
            <p:cNvPr id="2" name="Rectangle 1"/>
            <p:cNvSpPr/>
            <p:nvPr/>
          </p:nvSpPr>
          <p:spPr>
            <a:xfrm>
              <a:off x="1" y="0"/>
              <a:ext cx="9144000" cy="123928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1239281"/>
              <a:ext cx="9144000" cy="6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" y="204141"/>
              <a:ext cx="9143999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Common Cartridges </a:t>
              </a:r>
              <a:r>
                <a:rPr lang="en-US" sz="2400" dirty="0">
                  <a:solidFill>
                    <a:schemeClr val="bg1"/>
                  </a:solidFill>
                </a:rPr>
                <a:t>by Goodheart-Willcox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90042" y="1303137"/>
              <a:ext cx="296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Class Information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3183" y="2860707"/>
            <a:ext cx="2706859" cy="2377646"/>
            <a:chOff x="191591" y="2037747"/>
            <a:chExt cx="2706859" cy="237764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591" y="2037747"/>
              <a:ext cx="2706859" cy="2377646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88731" y="2964960"/>
              <a:ext cx="17079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</a:rPr>
                <a:t>LMS: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88254" y="5703901"/>
            <a:ext cx="459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HelveticaLTStd-Roman"/>
              </a:rPr>
              <a:t>&lt;Insert </a:t>
            </a:r>
            <a:r>
              <a:rPr lang="en-US" sz="2000" dirty="0" err="1">
                <a:solidFill>
                  <a:srgbClr val="000000"/>
                </a:solidFill>
                <a:latin typeface="HelveticaLTStd-Roman"/>
              </a:rPr>
              <a:t>LMS</a:t>
            </a:r>
            <a:r>
              <a:rPr lang="en-US" sz="2000" dirty="0">
                <a:solidFill>
                  <a:srgbClr val="000000"/>
                </a:solidFill>
                <a:latin typeface="HelveticaLTStd-Roman"/>
              </a:rPr>
              <a:t> URL here&gt;</a:t>
            </a:r>
          </a:p>
        </p:txBody>
      </p:sp>
    </p:spTree>
    <p:extLst>
      <p:ext uri="{BB962C8B-B14F-4D97-AF65-F5344CB8AC3E}">
        <p14:creationId xmlns:p14="http://schemas.microsoft.com/office/powerpoint/2010/main" val="24726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6796" y="3292901"/>
            <a:ext cx="4179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LTStd-Roman"/>
              </a:rPr>
              <a:t>Navigate to your course, and select </a:t>
            </a:r>
            <a:br>
              <a:rPr lang="en-US" sz="2000" dirty="0">
                <a:latin typeface="HelveticaLTStd-Roman"/>
              </a:rPr>
            </a:br>
            <a:r>
              <a:rPr lang="en-US" sz="2000" b="1" dirty="0">
                <a:latin typeface="HelveticaLTStd-Roman"/>
              </a:rPr>
              <a:t>Activate Your Subscription</a:t>
            </a:r>
            <a:r>
              <a:rPr lang="en-US" sz="2000" dirty="0">
                <a:latin typeface="HelveticaLTStd-Roman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1" cy="1839381"/>
            <a:chOff x="0" y="0"/>
            <a:chExt cx="9144001" cy="1839381"/>
          </a:xfrm>
        </p:grpSpPr>
        <p:sp>
          <p:nvSpPr>
            <p:cNvPr id="4" name="Rectangle 3"/>
            <p:cNvSpPr/>
            <p:nvPr/>
          </p:nvSpPr>
          <p:spPr>
            <a:xfrm>
              <a:off x="1" y="0"/>
              <a:ext cx="9144000" cy="123928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39281"/>
              <a:ext cx="9144000" cy="6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04142"/>
              <a:ext cx="914400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Common Cartridges </a:t>
              </a:r>
              <a:r>
                <a:rPr lang="en-US" sz="2400" dirty="0">
                  <a:solidFill>
                    <a:schemeClr val="bg1"/>
                  </a:solidFill>
                </a:rPr>
                <a:t>by Goodheart-Willcox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90042" y="1303137"/>
              <a:ext cx="296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Class Information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9937" y="2442632"/>
            <a:ext cx="2706859" cy="2377646"/>
            <a:chOff x="383183" y="2260836"/>
            <a:chExt cx="2706859" cy="23776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183" y="2260836"/>
              <a:ext cx="2706859" cy="2377646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383183" y="3188049"/>
              <a:ext cx="242533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</a:rPr>
                <a:t>Activation: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31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61274" y="2021133"/>
            <a:ext cx="62569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HelveticaLTStd-Roman"/>
              </a:rPr>
              <a:t>You will need a Key Code to access the online content. The Key Code packet may be bundled with your textbook or purchased separately at your bookstore.</a:t>
            </a:r>
          </a:p>
          <a:p>
            <a:endParaRPr lang="en-US" sz="2000" dirty="0">
              <a:latin typeface="HelveticaLTStd-Roman"/>
            </a:endParaRPr>
          </a:p>
          <a:p>
            <a:r>
              <a:rPr lang="en-US" sz="2000" dirty="0">
                <a:latin typeface="HelveticaLTStd-Roman"/>
              </a:rPr>
              <a:t>If you have not already purchased your key packet, do so as soon as possible.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86" y="1902324"/>
            <a:ext cx="2733675" cy="235267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0"/>
            <a:ext cx="9144001" cy="1839381"/>
            <a:chOff x="0" y="0"/>
            <a:chExt cx="9144001" cy="1839381"/>
          </a:xfrm>
        </p:grpSpPr>
        <p:sp>
          <p:nvSpPr>
            <p:cNvPr id="9" name="Rectangle 8"/>
            <p:cNvSpPr/>
            <p:nvPr/>
          </p:nvSpPr>
          <p:spPr>
            <a:xfrm>
              <a:off x="1" y="0"/>
              <a:ext cx="9144000" cy="123928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239281"/>
              <a:ext cx="9144000" cy="6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199785"/>
              <a:ext cx="914400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Common Cartridges </a:t>
              </a:r>
              <a:r>
                <a:rPr lang="en-US" sz="2400" dirty="0">
                  <a:solidFill>
                    <a:schemeClr val="bg1"/>
                  </a:solidFill>
                </a:rPr>
                <a:t>by Goodheart-Willcox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90042" y="1303137"/>
              <a:ext cx="296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Class Information</a:t>
              </a:r>
            </a:p>
          </p:txBody>
        </p:sp>
      </p:grpSp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EED85093-0DCF-36A4-0086-B0C87C52A6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661" y="4386711"/>
            <a:ext cx="4091483" cy="22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7281" y="2736501"/>
            <a:ext cx="5693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latin typeface="HelveticaLTStd-Roman"/>
              </a:rPr>
              <a:t>Close the browser window containing the key activation confirmation message.</a:t>
            </a:r>
            <a:br>
              <a:rPr lang="en-US" sz="2000" dirty="0">
                <a:latin typeface="HelveticaLTStd-Roman"/>
              </a:rPr>
            </a:br>
            <a:endParaRPr lang="en-US" sz="2000" dirty="0">
              <a:latin typeface="HelveticaLTStd-Roman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HelveticaLTStd-Roman"/>
              </a:rPr>
              <a:t>Return to your course.</a:t>
            </a:r>
            <a:br>
              <a:rPr lang="en-US" sz="2000" dirty="0">
                <a:latin typeface="HelveticaLTStd-Roman"/>
              </a:rPr>
            </a:br>
            <a:endParaRPr lang="en-US" sz="2000" dirty="0">
              <a:latin typeface="HelveticaLTStd-Roman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HelveticaLTStd-Roman"/>
              </a:rPr>
              <a:t>Refresh your browser to access the content.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1" cy="1839381"/>
            <a:chOff x="0" y="0"/>
            <a:chExt cx="9144001" cy="1839381"/>
          </a:xfrm>
        </p:grpSpPr>
        <p:sp>
          <p:nvSpPr>
            <p:cNvPr id="4" name="Rectangle 3"/>
            <p:cNvSpPr/>
            <p:nvPr/>
          </p:nvSpPr>
          <p:spPr>
            <a:xfrm>
              <a:off x="1" y="0"/>
              <a:ext cx="9144000" cy="123928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39281"/>
              <a:ext cx="9144000" cy="6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04141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Common Cartridges </a:t>
              </a:r>
              <a:r>
                <a:rPr lang="en-US" sz="2400" dirty="0">
                  <a:solidFill>
                    <a:schemeClr val="bg1"/>
                  </a:solidFill>
                </a:rPr>
                <a:t>by Goodheart-Willcox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90042" y="1303137"/>
              <a:ext cx="296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Class Information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3183" y="2517175"/>
            <a:ext cx="2706859" cy="2377646"/>
            <a:chOff x="191591" y="2280666"/>
            <a:chExt cx="2706859" cy="23776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591" y="2280666"/>
              <a:ext cx="2706859" cy="2377646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547085" y="2776991"/>
              <a:ext cx="1672814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b="1" dirty="0">
                  <a:solidFill>
                    <a:prstClr val="black"/>
                  </a:solidFill>
                </a:rPr>
                <a:t>Returning to Your Course: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467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0042" y="2767279"/>
            <a:ext cx="5858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LTStd-Roman"/>
              </a:rPr>
              <a:t>If you have questions or need technical support, please contact G-W Tech Support:</a:t>
            </a:r>
          </a:p>
          <a:p>
            <a:endParaRPr lang="en-US" sz="2000" dirty="0">
              <a:latin typeface="HelveticaLTStd-Roman"/>
            </a:endParaRPr>
          </a:p>
          <a:p>
            <a:r>
              <a:rPr lang="en-US" sz="2000" dirty="0">
                <a:latin typeface="HelveticaLTStd-Roman"/>
                <a:hlinkClick r:id="rId2"/>
              </a:rPr>
              <a:t>https://support.g-w.com/home/</a:t>
            </a:r>
            <a:r>
              <a:rPr lang="en-US" sz="2000" dirty="0">
                <a:latin typeface="HelveticaLTStd-Roman"/>
              </a:rPr>
              <a:t> </a:t>
            </a:r>
          </a:p>
          <a:p>
            <a:endParaRPr lang="en-US" sz="2000" dirty="0">
              <a:latin typeface="HelveticaLTStd-Roman"/>
            </a:endParaRPr>
          </a:p>
          <a:p>
            <a:r>
              <a:rPr lang="en-US" sz="2000" dirty="0">
                <a:latin typeface="HelveticaLTStd-Roman"/>
              </a:rPr>
              <a:t>800.323.0440, M-F, 7:30 a.m. – 5:00 p.m. CST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0091" y="2547953"/>
            <a:ext cx="2706859" cy="2377646"/>
            <a:chOff x="292442" y="2240177"/>
            <a:chExt cx="2706859" cy="237764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442" y="2240177"/>
              <a:ext cx="2706859" cy="237764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88778" y="2951946"/>
              <a:ext cx="20948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Technical </a:t>
              </a:r>
            </a:p>
            <a:p>
              <a:pPr algn="ctr"/>
              <a:r>
                <a:rPr lang="en-US" sz="2800" b="1" dirty="0"/>
                <a:t>Support: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0" y="0"/>
            <a:ext cx="9144001" cy="1839381"/>
            <a:chOff x="0" y="0"/>
            <a:chExt cx="9144001" cy="1839381"/>
          </a:xfrm>
        </p:grpSpPr>
        <p:sp>
          <p:nvSpPr>
            <p:cNvPr id="9" name="Rectangle 8"/>
            <p:cNvSpPr/>
            <p:nvPr/>
          </p:nvSpPr>
          <p:spPr>
            <a:xfrm>
              <a:off x="1" y="0"/>
              <a:ext cx="9144000" cy="1239281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239281"/>
              <a:ext cx="9144000" cy="600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" y="204142"/>
              <a:ext cx="9143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</a:rPr>
                <a:t>Common Cartridges </a:t>
              </a:r>
              <a:r>
                <a:rPr lang="en-US" sz="2400" dirty="0">
                  <a:solidFill>
                    <a:schemeClr val="bg1"/>
                  </a:solidFill>
                </a:rPr>
                <a:t>by Goodheart-Willcox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90042" y="1303137"/>
              <a:ext cx="29639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Class 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967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184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HelveticaLTStd-Roman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Scheffers</dc:creator>
  <cp:lastModifiedBy>Melissa Travis</cp:lastModifiedBy>
  <cp:revision>29</cp:revision>
  <dcterms:created xsi:type="dcterms:W3CDTF">2019-01-16T14:58:45Z</dcterms:created>
  <dcterms:modified xsi:type="dcterms:W3CDTF">2023-08-24T16:43:39Z</dcterms:modified>
</cp:coreProperties>
</file>